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4" r:id="rId4"/>
    <p:sldId id="265" r:id="rId5"/>
    <p:sldId id="266" r:id="rId6"/>
    <p:sldId id="272" r:id="rId7"/>
    <p:sldId id="267" r:id="rId8"/>
    <p:sldId id="271" r:id="rId9"/>
    <p:sldId id="273" r:id="rId10"/>
    <p:sldId id="274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43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png>
</file>

<file path=ppt/media/media10.m4a>
</file>

<file path=ppt/media/media3.m4a>
</file>

<file path=ppt/media/media4.m4a>
</file>

<file path=ppt/media/media5.m4a>
</file>

<file path=ppt/media/media6.m4a>
</file>

<file path=ppt/media/media7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F8E69-E95A-4A95-A1C7-6AB862CEB419}" type="datetimeFigureOut">
              <a:rPr lang="en-GB" smtClean="0"/>
              <a:t>03/04/2025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FEEFD-F9AD-441B-98C6-B33BACC559BD}" type="slidenum">
              <a:rPr lang="en-GB" smtClean="0"/>
              <a:t>‹Nº›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1666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F8E69-E95A-4A95-A1C7-6AB862CEB419}" type="datetimeFigureOut">
              <a:rPr lang="en-GB" smtClean="0"/>
              <a:t>03/04/2025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FEEFD-F9AD-441B-98C6-B33BACC559B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9849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F8E69-E95A-4A95-A1C7-6AB862CEB419}" type="datetimeFigureOut">
              <a:rPr lang="en-GB" smtClean="0"/>
              <a:t>03/04/2025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FEEFD-F9AD-441B-98C6-B33BACC559B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4821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F8E69-E95A-4A95-A1C7-6AB862CEB419}" type="datetimeFigureOut">
              <a:rPr lang="en-GB" smtClean="0"/>
              <a:t>03/04/2025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FEEFD-F9AD-441B-98C6-B33BACC559B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0161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F8E69-E95A-4A95-A1C7-6AB862CEB419}" type="datetimeFigureOut">
              <a:rPr lang="en-GB" smtClean="0"/>
              <a:t>03/04/2025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FEEFD-F9AD-441B-98C6-B33BACC559BD}" type="slidenum">
              <a:rPr lang="en-GB" smtClean="0"/>
              <a:t>‹Nº›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8642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F8E69-E95A-4A95-A1C7-6AB862CEB419}" type="datetimeFigureOut">
              <a:rPr lang="en-GB" smtClean="0"/>
              <a:t>03/04/2025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FEEFD-F9AD-441B-98C6-B33BACC559B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3402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F8E69-E95A-4A95-A1C7-6AB862CEB419}" type="datetimeFigureOut">
              <a:rPr lang="en-GB" smtClean="0"/>
              <a:t>03/04/2025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FEEFD-F9AD-441B-98C6-B33BACC559B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8032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F8E69-E95A-4A95-A1C7-6AB862CEB419}" type="datetimeFigureOut">
              <a:rPr lang="en-GB" smtClean="0"/>
              <a:t>03/04/2025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FEEFD-F9AD-441B-98C6-B33BACC559B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2725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F8E69-E95A-4A95-A1C7-6AB862CEB419}" type="datetimeFigureOut">
              <a:rPr lang="en-GB" smtClean="0"/>
              <a:t>03/04/2025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FEEFD-F9AD-441B-98C6-B33BACC559B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057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00F8E69-E95A-4A95-A1C7-6AB862CEB419}" type="datetimeFigureOut">
              <a:rPr lang="en-GB" smtClean="0"/>
              <a:t>03/04/2025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FFFEEFD-F9AD-441B-98C6-B33BACC559B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2537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F8E69-E95A-4A95-A1C7-6AB862CEB419}" type="datetimeFigureOut">
              <a:rPr lang="en-GB" smtClean="0"/>
              <a:t>03/04/2025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FEEFD-F9AD-441B-98C6-B33BACC559B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5022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00F8E69-E95A-4A95-A1C7-6AB862CEB419}" type="datetimeFigureOut">
              <a:rPr lang="en-GB" smtClean="0"/>
              <a:t>03/04/2025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FFFEEFD-F9AD-441B-98C6-B33BACC559BD}" type="slidenum">
              <a:rPr lang="en-GB" smtClean="0"/>
              <a:t>‹Nº›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0158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6F6A76-1754-BEC1-25F4-05702074C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1181504"/>
            <a:ext cx="10058400" cy="2247496"/>
          </a:xfrm>
        </p:spPr>
        <p:txBody>
          <a:bodyPr>
            <a:normAutofit/>
          </a:bodyPr>
          <a:lstStyle/>
          <a:p>
            <a:pPr algn="ctr"/>
            <a:r>
              <a:rPr lang="en-GB" sz="6000" b="1" dirty="0"/>
              <a:t>Sales Prediction in an E-commerce Platform</a:t>
            </a:r>
            <a:endParaRPr lang="en-GB" sz="60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0AE3EC1-4EFE-B842-9BC7-16C014C85A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2484" y="4533496"/>
            <a:ext cx="5599329" cy="114300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1600" dirty="0"/>
              <a:t>Project II - Bootcamp Data Science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600" dirty="0"/>
              <a:t>Author: Toni Santacruz ADAM</a:t>
            </a:r>
          </a:p>
          <a:p>
            <a:endParaRPr lang="en-GB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3D149BF-07E4-A04A-EC8C-EAE30BF412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736" y="4717184"/>
            <a:ext cx="3255264" cy="1538921"/>
          </a:xfrm>
          <a:prstGeom prst="rect">
            <a:avLst/>
          </a:prstGeom>
        </p:spPr>
      </p:pic>
      <p:pic>
        <p:nvPicPr>
          <p:cNvPr id="10" name="titulo">
            <a:hlinkClick r:id="" action="ppaction://media"/>
            <a:extLst>
              <a:ext uri="{FF2B5EF4-FFF2-40B4-BE49-F238E27FC236}">
                <a16:creationId xmlns:a16="http://schemas.microsoft.com/office/drawing/2014/main" id="{9C746B5F-63A2-3F96-8393-51A7767B5C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36768" y="518184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819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96"/>
    </mc:Choice>
    <mc:Fallback>
      <p:transition spd="slow" advTm="11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9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B7D330-48EC-E060-0F20-34BC9740FE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C74014-A922-798A-4E68-37B7F078D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Conclusions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97D3DD-5E69-839C-9587-605D4B261D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Solid ML pipeline, reproducible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Potential improvements: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External features (holidays, campaigns)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Model ensembles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Dashboard with </a:t>
            </a:r>
            <a:r>
              <a:rPr lang="en-GB" dirty="0" err="1"/>
              <a:t>Streamlit</a:t>
            </a:r>
            <a:r>
              <a:rPr lang="en-GB" dirty="0"/>
              <a:t> / Power BI</a:t>
            </a:r>
          </a:p>
          <a:p>
            <a:endParaRPr lang="en-GB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4230632-80F6-C59F-0DBC-42855DE8C4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736" y="4753760"/>
            <a:ext cx="3255264" cy="1538921"/>
          </a:xfrm>
          <a:prstGeom prst="rect">
            <a:avLst/>
          </a:prstGeom>
        </p:spPr>
      </p:pic>
      <p:pic>
        <p:nvPicPr>
          <p:cNvPr id="5" name="Sonido grabado6">
            <a:hlinkClick r:id="" action="ppaction://media"/>
            <a:extLst>
              <a:ext uri="{FF2B5EF4-FFF2-40B4-BE49-F238E27FC236}">
                <a16:creationId xmlns:a16="http://schemas.microsoft.com/office/drawing/2014/main" id="{3082B9DC-FD79-EE36-9AFE-ED860D70A1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457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383"/>
    </mc:Choice>
    <mc:Fallback>
      <p:transition spd="slow" advTm="663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3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7C7B5D-86BF-5C24-C21D-23E876EA03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B736C1-B961-98A9-0301-ADE3523E2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Contact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D47643B-90A3-D61C-9297-4E1923F92F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Toni Santacruz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tonisantacruzadam@gmail.com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GitHub: https://github.com/tonisantacruz</a:t>
            </a:r>
          </a:p>
          <a:p>
            <a:endParaRPr lang="en-GB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0C15E38-D628-72BB-A0D8-45031E06CB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736" y="4753760"/>
            <a:ext cx="3255264" cy="153892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05661A79-AD7F-991A-731E-C3E4FD474D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4739" y="3744596"/>
            <a:ext cx="3502521" cy="2018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489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E5E679-1147-175B-861B-7F4DDD5B6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Business Problem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85D3BE1-9979-DB48-B785-CE8067DE2D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Need to anticipate product demand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Reduce overstocking and out-of-stock issues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Goal: monthly sales prediction per store and product</a:t>
            </a:r>
          </a:p>
          <a:p>
            <a:pPr marL="0" indent="0">
              <a:buNone/>
            </a:pPr>
            <a:endParaRPr lang="es-ES" dirty="0"/>
          </a:p>
          <a:p>
            <a:endParaRPr lang="en-GB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A7265C7-8F6C-E475-F47D-081AEE8958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736" y="4753760"/>
            <a:ext cx="3255264" cy="1538921"/>
          </a:xfrm>
          <a:prstGeom prst="rect">
            <a:avLst/>
          </a:prstGeom>
        </p:spPr>
      </p:pic>
      <p:pic>
        <p:nvPicPr>
          <p:cNvPr id="9" name="2">
            <a:hlinkClick r:id="" action="ppaction://media"/>
            <a:extLst>
              <a:ext uri="{FF2B5EF4-FFF2-40B4-BE49-F238E27FC236}">
                <a16:creationId xmlns:a16="http://schemas.microsoft.com/office/drawing/2014/main" id="{BE8E77BC-E14B-6632-34B5-2F6CBCF343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86057" y="433095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682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502"/>
    </mc:Choice>
    <mc:Fallback>
      <p:transition spd="slow" advTm="345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0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930F24-CF33-CCCF-D3E2-CD34C28B47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5FE9E9-3E13-3D7F-7BE6-907CB2E90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Technical Approach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7C27F9F-28BB-92DD-464C-AA3069BCC6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Supervised regression problem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Chose </a:t>
            </a:r>
            <a:r>
              <a:rPr lang="en-GB" dirty="0" err="1"/>
              <a:t>XGBoost</a:t>
            </a:r>
            <a:r>
              <a:rPr lang="en-GB" dirty="0"/>
              <a:t> model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Why: strong performance on tabular data, handles sparsity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Discarded: Linear (underfit), Neural Networks (too complex for scope)</a:t>
            </a:r>
          </a:p>
          <a:p>
            <a:endParaRPr lang="en-GB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1212E6F-161F-F89E-76A7-9CB076A387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736" y="4753760"/>
            <a:ext cx="3255264" cy="1538921"/>
          </a:xfrm>
          <a:prstGeom prst="rect">
            <a:avLst/>
          </a:prstGeom>
        </p:spPr>
      </p:pic>
      <p:pic>
        <p:nvPicPr>
          <p:cNvPr id="5" name="3">
            <a:hlinkClick r:id="" action="ppaction://media"/>
            <a:extLst>
              <a:ext uri="{FF2B5EF4-FFF2-40B4-BE49-F238E27FC236}">
                <a16:creationId xmlns:a16="http://schemas.microsoft.com/office/drawing/2014/main" id="{13F79E9D-774D-D84B-B0D9-E74E7FC7A4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00416" y="444896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147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409"/>
    </mc:Choice>
    <mc:Fallback>
      <p:transition spd="slow" advTm="494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40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053D68-FF75-75DA-C5C8-55D672600E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F55824-0176-62EA-0ABD-974887A78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Dataset and EDA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FBCC33D-A97A-BAEB-9F3B-42D053513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Kaggle dataset: 2.9M records, 60 stores, 22K products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Data cleaning: remove negatives, outliers, duplicates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Insights: high seasonality, sparse sales, few dominant stores</a:t>
            </a:r>
          </a:p>
          <a:p>
            <a:endParaRPr lang="en-GB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B8E4423-7DB9-7BA9-A03F-C35260B5A0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736" y="4753760"/>
            <a:ext cx="3255264" cy="1538921"/>
          </a:xfrm>
          <a:prstGeom prst="rect">
            <a:avLst/>
          </a:prstGeom>
        </p:spPr>
      </p:pic>
      <p:pic>
        <p:nvPicPr>
          <p:cNvPr id="5" name="4">
            <a:hlinkClick r:id="" action="ppaction://media"/>
            <a:extLst>
              <a:ext uri="{FF2B5EF4-FFF2-40B4-BE49-F238E27FC236}">
                <a16:creationId xmlns:a16="http://schemas.microsoft.com/office/drawing/2014/main" id="{5A554DBE-F2A8-6651-4A8B-5AC61E74F4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75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853"/>
    </mc:Choice>
    <mc:Fallback>
      <p:transition spd="slow" advTm="488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8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B8DB96-2B13-D4F0-5439-9B15F401CD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E57743-5F2D-A037-BE13-D6628E3FE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Matrix Creation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CAD6E5F-FC90-E61C-B22D-66F08A207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Daily to monthly transformation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Added all product-store-month combinations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0 sales included explicitly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Ensures consistent input format</a:t>
            </a:r>
          </a:p>
          <a:p>
            <a:endParaRPr lang="en-GB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040FC0E-3AB9-6046-BDC2-4BE3910281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736" y="4753760"/>
            <a:ext cx="3255264" cy="1538921"/>
          </a:xfrm>
          <a:prstGeom prst="rect">
            <a:avLst/>
          </a:prstGeom>
        </p:spPr>
      </p:pic>
      <p:pic>
        <p:nvPicPr>
          <p:cNvPr id="6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628F1E90-1399-11CE-1127-CE07AF569C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131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781"/>
    </mc:Choice>
    <mc:Fallback>
      <p:transition spd="slow" advTm="387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76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E5A961-9A7A-4DFF-FD54-28F573017F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50C7DC-D0C3-2DFA-5E59-CABB0D4A2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Feature Engineering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CE45ECB-016B-FF55-1150-01C55C0AA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Time variables: month, year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Statistics: average sales per item/shop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Lags: previous months (lag1, lag3, lag6)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Chose simplicity over rolling means</a:t>
            </a:r>
          </a:p>
          <a:p>
            <a:endParaRPr lang="en-GB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735182C-9DBF-D0F3-7C62-76F765EC9F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736" y="4753760"/>
            <a:ext cx="3255264" cy="1538921"/>
          </a:xfrm>
          <a:prstGeom prst="rect">
            <a:avLst/>
          </a:prstGeom>
        </p:spPr>
      </p:pic>
      <p:pic>
        <p:nvPicPr>
          <p:cNvPr id="5" name="5">
            <a:hlinkClick r:id="" action="ppaction://media"/>
            <a:extLst>
              <a:ext uri="{FF2B5EF4-FFF2-40B4-BE49-F238E27FC236}">
                <a16:creationId xmlns:a16="http://schemas.microsoft.com/office/drawing/2014/main" id="{A4BC4E2F-B69B-F515-B6D3-FD746045AD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610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8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BFABCC-886D-DB22-3507-86BC34B7E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0C6062-1BF5-3D69-7F3E-AC1159B2A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Validation Strategy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397BD88-A226-7564-96F1-D1DEFF3291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Train: months 0–32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Validation: month 33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Temporal validation avoids data leakage</a:t>
            </a:r>
          </a:p>
          <a:p>
            <a:endParaRPr lang="en-GB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7CE81D0-E183-3E5D-8840-03A9508060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736" y="4753760"/>
            <a:ext cx="3255264" cy="1538921"/>
          </a:xfrm>
          <a:prstGeom prst="rect">
            <a:avLst/>
          </a:prstGeom>
        </p:spPr>
      </p:pic>
      <p:pic>
        <p:nvPicPr>
          <p:cNvPr id="5" name="Sonido grabado 2">
            <a:hlinkClick r:id="" action="ppaction://media"/>
            <a:extLst>
              <a:ext uri="{FF2B5EF4-FFF2-40B4-BE49-F238E27FC236}">
                <a16:creationId xmlns:a16="http://schemas.microsoft.com/office/drawing/2014/main" id="{AF375DD5-BD0E-00DF-BCE6-9CBA2886A3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745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403"/>
    </mc:Choice>
    <mc:Fallback>
      <p:transition spd="slow" advTm="234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2D73DE-AD47-7030-AC81-EC4A3F3D91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A85ECD-F47C-9979-A104-277517D3C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Model Training and Tuning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A8CF89-B73E-5D0D-7374-C6D0353CF3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 err="1"/>
              <a:t>XGBoost</a:t>
            </a:r>
            <a:r>
              <a:rPr lang="en-GB" dirty="0"/>
              <a:t> model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err="1"/>
              <a:t>GridSearchCV</a:t>
            </a:r>
            <a:r>
              <a:rPr lang="en-GB" dirty="0"/>
              <a:t> for tuning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dirty="0"/>
              <a:t>Best params: 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max_depth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=8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learning_rate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=0.05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n_estimators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=100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s-E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subsample</a:t>
            </a:r>
            <a:r>
              <a:rPr lang="es-E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=0.5</a:t>
            </a:r>
            <a:endParaRPr lang="en-GB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A62331E-5BD6-10C5-B4D7-18B834A205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736" y="4753760"/>
            <a:ext cx="3255264" cy="1538921"/>
          </a:xfrm>
          <a:prstGeom prst="rect">
            <a:avLst/>
          </a:prstGeom>
        </p:spPr>
      </p:pic>
      <p:pic>
        <p:nvPicPr>
          <p:cNvPr id="5" name="Sonido grabado3">
            <a:hlinkClick r:id="" action="ppaction://media"/>
            <a:extLst>
              <a:ext uri="{FF2B5EF4-FFF2-40B4-BE49-F238E27FC236}">
                <a16:creationId xmlns:a16="http://schemas.microsoft.com/office/drawing/2014/main" id="{3F8CBA4B-0B52-83BD-43D5-EBE84E7875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246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691"/>
    </mc:Choice>
    <mc:Fallback>
      <p:transition spd="slow" advTm="346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5A1950-8807-CC1E-EB79-F0080BDFD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5B24D7-6A70-90C1-3C1E-56F8E9CAE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Results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C0E41F-2569-5EC9-D104-DB425D8670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RMSE base: 0.9135 → Tuned: </a:t>
            </a:r>
            <a:r>
              <a:rPr lang="en-GB" b="1" dirty="0"/>
              <a:t>0.8958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Predictions made for month 34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Submission file and model saved</a:t>
            </a:r>
          </a:p>
          <a:p>
            <a:endParaRPr lang="en-GB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E5DB048-57B6-1C38-CED9-9C8D42039E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736" y="4753760"/>
            <a:ext cx="3255264" cy="1538921"/>
          </a:xfrm>
          <a:prstGeom prst="rect">
            <a:avLst/>
          </a:prstGeom>
        </p:spPr>
      </p:pic>
      <p:pic>
        <p:nvPicPr>
          <p:cNvPr id="5" name="Sonido grabado4">
            <a:hlinkClick r:id="" action="ppaction://media"/>
            <a:extLst>
              <a:ext uri="{FF2B5EF4-FFF2-40B4-BE49-F238E27FC236}">
                <a16:creationId xmlns:a16="http://schemas.microsoft.com/office/drawing/2014/main" id="{4E20D84B-06E6-47AB-0316-CEAC7E488F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002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496"/>
    </mc:Choice>
    <mc:Fallback>
      <p:transition spd="slow" advTm="23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ción">
  <a:themeElements>
    <a:clrScheme name="Escala de grise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164</TotalTime>
  <Words>263</Words>
  <Application>Microsoft Office PowerPoint</Application>
  <PresentationFormat>Panorámica</PresentationFormat>
  <Paragraphs>52</Paragraphs>
  <Slides>11</Slides>
  <Notes>0</Notes>
  <HiddenSlides>0</HiddenSlides>
  <MMClips>10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Retrospección</vt:lpstr>
      <vt:lpstr>Sales Prediction in an E-commerce Platform</vt:lpstr>
      <vt:lpstr>Business Problem</vt:lpstr>
      <vt:lpstr>Technical Approach</vt:lpstr>
      <vt:lpstr>Dataset and EDA</vt:lpstr>
      <vt:lpstr>Matrix Creation</vt:lpstr>
      <vt:lpstr>Feature Engineering</vt:lpstr>
      <vt:lpstr>Validation Strategy</vt:lpstr>
      <vt:lpstr>Model Training and Tuning</vt:lpstr>
      <vt:lpstr>Results</vt:lpstr>
      <vt:lpstr>Conclusions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Antonio Santacruz Adam</dc:creator>
  <cp:lastModifiedBy>Antonio Santacruz Adam</cp:lastModifiedBy>
  <cp:revision>11</cp:revision>
  <dcterms:created xsi:type="dcterms:W3CDTF">2025-04-03T16:45:07Z</dcterms:created>
  <dcterms:modified xsi:type="dcterms:W3CDTF">2025-04-03T19:29:26Z</dcterms:modified>
</cp:coreProperties>
</file>

<file path=docProps/thumbnail.jpeg>
</file>